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669088" cy="9926638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192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678" autoAdjust="0"/>
  </p:normalViewPr>
  <p:slideViewPr>
    <p:cSldViewPr snapToGrid="0" snapToObjects="1">
      <p:cViewPr varScale="1">
        <p:scale>
          <a:sx n="95" d="100"/>
          <a:sy n="95" d="100"/>
        </p:scale>
        <p:origin x="-1128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A311-0330-214B-984A-5920FAA1726D}" type="datetimeFigureOut">
              <a:rPr lang="it-IT" smtClean="0"/>
              <a:pPr/>
              <a:t>24/02/2020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9A257-EF51-1143-86C6-A9B49B62A14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A311-0330-214B-984A-5920FAA1726D}" type="datetimeFigureOut">
              <a:rPr lang="it-IT" smtClean="0"/>
              <a:pPr/>
              <a:t>24/02/2020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9A257-EF51-1143-86C6-A9B49B62A14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A311-0330-214B-984A-5920FAA1726D}" type="datetimeFigureOut">
              <a:rPr lang="it-IT" smtClean="0"/>
              <a:pPr/>
              <a:t>24/02/2020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9A257-EF51-1143-86C6-A9B49B62A14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A311-0330-214B-984A-5920FAA1726D}" type="datetimeFigureOut">
              <a:rPr lang="it-IT" smtClean="0"/>
              <a:pPr/>
              <a:t>24/02/2020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9A257-EF51-1143-86C6-A9B49B62A14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A311-0330-214B-984A-5920FAA1726D}" type="datetimeFigureOut">
              <a:rPr lang="it-IT" smtClean="0"/>
              <a:pPr/>
              <a:t>24/02/2020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9A257-EF51-1143-86C6-A9B49B62A14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A311-0330-214B-984A-5920FAA1726D}" type="datetimeFigureOut">
              <a:rPr lang="it-IT" smtClean="0"/>
              <a:pPr/>
              <a:t>24/02/2020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9A257-EF51-1143-86C6-A9B49B62A14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A311-0330-214B-984A-5920FAA1726D}" type="datetimeFigureOut">
              <a:rPr lang="it-IT" smtClean="0"/>
              <a:pPr/>
              <a:t>24/02/2020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9A257-EF51-1143-86C6-A9B49B62A14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A311-0330-214B-984A-5920FAA1726D}" type="datetimeFigureOut">
              <a:rPr lang="it-IT" smtClean="0"/>
              <a:pPr/>
              <a:t>24/02/2020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9A257-EF51-1143-86C6-A9B49B62A14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A311-0330-214B-984A-5920FAA1726D}" type="datetimeFigureOut">
              <a:rPr lang="it-IT" smtClean="0"/>
              <a:pPr/>
              <a:t>24/02/2020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9A257-EF51-1143-86C6-A9B49B62A14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A311-0330-214B-984A-5920FAA1726D}" type="datetimeFigureOut">
              <a:rPr lang="it-IT" smtClean="0"/>
              <a:pPr/>
              <a:t>24/02/2020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9A257-EF51-1143-86C6-A9B49B62A14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A311-0330-214B-984A-5920FAA1726D}" type="datetimeFigureOut">
              <a:rPr lang="it-IT" smtClean="0"/>
              <a:pPr/>
              <a:t>24/02/2020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9A257-EF51-1143-86C6-A9B49B62A14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7A311-0330-214B-984A-5920FAA1726D}" type="datetimeFigureOut">
              <a:rPr lang="it-IT" smtClean="0"/>
              <a:pPr/>
              <a:t>24/02/2020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9A257-EF51-1143-86C6-A9B49B62A14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253532" y="767712"/>
            <a:ext cx="8629899" cy="1303684"/>
          </a:xfrm>
        </p:spPr>
        <p:txBody>
          <a:bodyPr>
            <a:noAutofit/>
          </a:bodyPr>
          <a:lstStyle/>
          <a:p>
            <a:pPr algn="ctr"/>
            <a:r>
              <a:rPr lang="it-IT" sz="2000" dirty="0" err="1" smtClean="0">
                <a:solidFill>
                  <a:srgbClr val="0070C0"/>
                </a:solidFill>
              </a:rPr>
              <a:t>i°</a:t>
            </a:r>
            <a:r>
              <a:rPr lang="it-IT" sz="2000" dirty="0" smtClean="0">
                <a:solidFill>
                  <a:srgbClr val="0070C0"/>
                </a:solidFill>
              </a:rPr>
              <a:t> seminario di aggiornamento PER</a:t>
            </a:r>
            <a:br>
              <a:rPr lang="it-IT" sz="2000" dirty="0" smtClean="0">
                <a:solidFill>
                  <a:srgbClr val="0070C0"/>
                </a:solidFill>
              </a:rPr>
            </a:br>
            <a:r>
              <a:rPr lang="it-IT" sz="2000" dirty="0" smtClean="0">
                <a:solidFill>
                  <a:srgbClr val="0070C0"/>
                </a:solidFill>
              </a:rPr>
              <a:t> ISPETTORI </a:t>
            </a:r>
            <a:r>
              <a:rPr lang="it-IT" sz="2000" dirty="0" err="1" smtClean="0">
                <a:solidFill>
                  <a:srgbClr val="0070C0"/>
                </a:solidFill>
              </a:rPr>
              <a:t>DI</a:t>
            </a:r>
            <a:r>
              <a:rPr lang="it-IT" sz="2000" dirty="0" smtClean="0">
                <a:solidFill>
                  <a:srgbClr val="0070C0"/>
                </a:solidFill>
              </a:rPr>
              <a:t> AIA NAZIONALE </a:t>
            </a:r>
            <a:r>
              <a:rPr lang="it-IT" sz="2000" dirty="0" err="1" smtClean="0">
                <a:solidFill>
                  <a:srgbClr val="0070C0"/>
                </a:solidFill>
              </a:rPr>
              <a:t>DI</a:t>
            </a:r>
            <a:r>
              <a:rPr lang="it-IT" sz="2000" dirty="0" smtClean="0">
                <a:solidFill>
                  <a:srgbClr val="0070C0"/>
                </a:solidFill>
              </a:rPr>
              <a:t> ISPRA </a:t>
            </a:r>
            <a:br>
              <a:rPr lang="it-IT" sz="2000" dirty="0" smtClean="0">
                <a:solidFill>
                  <a:srgbClr val="0070C0"/>
                </a:solidFill>
              </a:rPr>
            </a:br>
            <a:r>
              <a:rPr lang="it-IT" sz="1800" dirty="0" smtClean="0">
                <a:solidFill>
                  <a:srgbClr val="0070C0"/>
                </a:solidFill>
              </a:rPr>
              <a:t>SALA CONFERENZE  piano terra VIA VITALIANO BRANCATI 48</a:t>
            </a:r>
            <a:br>
              <a:rPr lang="it-IT" sz="1800" dirty="0" smtClean="0">
                <a:solidFill>
                  <a:srgbClr val="0070C0"/>
                </a:solidFill>
              </a:rPr>
            </a:br>
            <a:r>
              <a:rPr lang="it-IT" sz="1800" dirty="0" err="1" smtClean="0">
                <a:solidFill>
                  <a:srgbClr val="0070C0"/>
                </a:solidFill>
              </a:rPr>
              <a:t>roma</a:t>
            </a:r>
            <a:r>
              <a:rPr lang="it-IT" sz="1800" dirty="0" smtClean="0">
                <a:solidFill>
                  <a:srgbClr val="0070C0"/>
                </a:solidFill>
              </a:rPr>
              <a:t>,  10 FEBBRAIO 2020</a:t>
            </a:r>
            <a:endParaRPr lang="it-IT" sz="2000" dirty="0">
              <a:solidFill>
                <a:srgbClr val="0070C0"/>
              </a:solidFill>
            </a:endParaRPr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>
          <a:xfrm>
            <a:off x="239727" y="2071395"/>
            <a:ext cx="8616094" cy="4786605"/>
          </a:xfr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t" anchorCtr="0">
            <a:noAutofit/>
          </a:bodyPr>
          <a:lstStyle/>
          <a:p>
            <a:pPr algn="just"/>
            <a:r>
              <a:rPr lang="it-IT" sz="1100" dirty="0" smtClean="0">
                <a:solidFill>
                  <a:schemeClr val="tx1"/>
                </a:solidFill>
              </a:rPr>
              <a:t>10.00 – 10.15	 Ing. Mario C. Cirillo – Saluti</a:t>
            </a:r>
          </a:p>
          <a:p>
            <a:pPr algn="just"/>
            <a:r>
              <a:rPr lang="it-IT" sz="1100" dirty="0" smtClean="0">
                <a:solidFill>
                  <a:schemeClr val="tx1"/>
                </a:solidFill>
              </a:rPr>
              <a:t>10.15 – 10.30      Ing. Gaetano Battistella – Introduzione al Seminario</a:t>
            </a:r>
          </a:p>
          <a:p>
            <a:pPr algn="just"/>
            <a:r>
              <a:rPr lang="it-IT" sz="1100" dirty="0" smtClean="0">
                <a:solidFill>
                  <a:schemeClr val="tx1"/>
                </a:solidFill>
              </a:rPr>
              <a:t>10.30 – 11.10 	  Ing. Fausto Sini, Ing. Maria Virginia Coccia (Unione Petrolifera):</a:t>
            </a:r>
          </a:p>
          <a:p>
            <a:pPr algn="just"/>
            <a:r>
              <a:rPr lang="it-IT" sz="1100" dirty="0" smtClean="0">
                <a:solidFill>
                  <a:schemeClr val="tx1"/>
                </a:solidFill>
              </a:rPr>
              <a:t>		 </a:t>
            </a:r>
            <a:r>
              <a:rPr lang="it-IT" sz="1050" dirty="0" smtClean="0">
                <a:solidFill>
                  <a:schemeClr val="tx1"/>
                </a:solidFill>
              </a:rPr>
              <a:t>“Attività della EU COM, in via di finalizzazione, circa la eventuale revisione  della  direttiva  IED  e  della  metodologia per definire le BAT”;</a:t>
            </a:r>
          </a:p>
          <a:p>
            <a:pPr algn="just"/>
            <a:r>
              <a:rPr lang="it-IT" sz="1100" dirty="0" smtClean="0">
                <a:solidFill>
                  <a:schemeClr val="tx1"/>
                </a:solidFill>
              </a:rPr>
              <a:t>		 “Rischi </a:t>
            </a:r>
            <a:r>
              <a:rPr lang="it-IT" sz="1100" dirty="0" err="1" smtClean="0">
                <a:solidFill>
                  <a:schemeClr val="tx1"/>
                </a:solidFill>
              </a:rPr>
              <a:t>NaTech</a:t>
            </a:r>
            <a:r>
              <a:rPr lang="it-IT" sz="1100" dirty="0" smtClean="0">
                <a:solidFill>
                  <a:schemeClr val="tx1"/>
                </a:solidFill>
              </a:rPr>
              <a:t>”;</a:t>
            </a:r>
          </a:p>
          <a:p>
            <a:pPr algn="just"/>
            <a:r>
              <a:rPr lang="it-IT" sz="1100" dirty="0" smtClean="0">
                <a:solidFill>
                  <a:schemeClr val="tx1"/>
                </a:solidFill>
              </a:rPr>
              <a:t>		 “Novità su monitoraggio e controllo emissioni </a:t>
            </a:r>
            <a:r>
              <a:rPr lang="it-IT" sz="1100" dirty="0" err="1" smtClean="0">
                <a:solidFill>
                  <a:schemeClr val="tx1"/>
                </a:solidFill>
              </a:rPr>
              <a:t>odorigine</a:t>
            </a:r>
            <a:r>
              <a:rPr lang="it-IT" sz="1100" dirty="0" smtClean="0">
                <a:solidFill>
                  <a:schemeClr val="tx1"/>
                </a:solidFill>
              </a:rPr>
              <a:t>”</a:t>
            </a:r>
          </a:p>
          <a:p>
            <a:pPr algn="just"/>
            <a:r>
              <a:rPr lang="it-IT" sz="1100" dirty="0" smtClean="0">
                <a:solidFill>
                  <a:schemeClr val="tx1"/>
                </a:solidFill>
              </a:rPr>
              <a:t>11.10 – 11.40	  Ing. Gianfranco Capponi, P.I. Fabrizio Vazzana “SEVESO:  Tavolo di Coordinamento Nazionale per l’uniforme applicazione della 			  Direttiva Seveso”  Relazione Attività 2019</a:t>
            </a:r>
          </a:p>
          <a:p>
            <a:pPr algn="just"/>
            <a:r>
              <a:rPr lang="it-IT" sz="1100" dirty="0" smtClean="0">
                <a:solidFill>
                  <a:schemeClr val="tx1"/>
                </a:solidFill>
              </a:rPr>
              <a:t>11.40 – </a:t>
            </a:r>
            <a:r>
              <a:rPr lang="it-IT" sz="1100" dirty="0" smtClean="0">
                <a:solidFill>
                  <a:schemeClr val="tx1"/>
                </a:solidFill>
              </a:rPr>
              <a:t>12.30  </a:t>
            </a:r>
            <a:r>
              <a:rPr lang="it-IT" sz="1100" dirty="0" smtClean="0">
                <a:solidFill>
                  <a:schemeClr val="tx1"/>
                </a:solidFill>
              </a:rPr>
              <a:t>	  Ing. Gaetano Battistella, Sig.ra Tiziana Minosse:</a:t>
            </a:r>
          </a:p>
          <a:p>
            <a:pPr algn="just"/>
            <a:r>
              <a:rPr lang="it-IT" sz="1100" dirty="0" smtClean="0">
                <a:solidFill>
                  <a:schemeClr val="tx1"/>
                </a:solidFill>
              </a:rPr>
              <a:t>		 “Sistema Gestione Qualità: Aggiornamenti”;</a:t>
            </a:r>
          </a:p>
          <a:p>
            <a:pPr algn="just"/>
            <a:r>
              <a:rPr lang="it-IT" sz="1100" dirty="0" smtClean="0">
                <a:solidFill>
                  <a:schemeClr val="tx1"/>
                </a:solidFill>
              </a:rPr>
              <a:t>		  “</a:t>
            </a:r>
            <a:r>
              <a:rPr lang="it-IT" sz="1100" dirty="0" err="1" smtClean="0">
                <a:solidFill>
                  <a:schemeClr val="tx1"/>
                </a:solidFill>
              </a:rPr>
              <a:t>Compliance</a:t>
            </a:r>
            <a:r>
              <a:rPr lang="it-IT" sz="1100" dirty="0" smtClean="0">
                <a:solidFill>
                  <a:schemeClr val="tx1"/>
                </a:solidFill>
              </a:rPr>
              <a:t> alla normativa europea e nazionale in materia di protezione dati personali (Regolamento UE 2016/679 GDPR e </a:t>
            </a:r>
            <a:r>
              <a:rPr lang="it-IT" sz="1100" dirty="0" err="1" smtClean="0">
                <a:solidFill>
                  <a:schemeClr val="tx1"/>
                </a:solidFill>
              </a:rPr>
              <a:t>D.lgs</a:t>
            </a:r>
            <a:r>
              <a:rPr lang="it-IT" sz="1100" dirty="0" smtClean="0">
                <a:solidFill>
                  <a:schemeClr val="tx1"/>
                </a:solidFill>
              </a:rPr>
              <a:t> n. 		    196/2003 e </a:t>
            </a:r>
            <a:r>
              <a:rPr lang="it-IT" sz="1100" dirty="0" err="1" smtClean="0">
                <a:solidFill>
                  <a:schemeClr val="tx1"/>
                </a:solidFill>
              </a:rPr>
              <a:t>s.m.i.</a:t>
            </a:r>
            <a:r>
              <a:rPr lang="it-IT" sz="1100" dirty="0" smtClean="0">
                <a:solidFill>
                  <a:schemeClr val="tx1"/>
                </a:solidFill>
              </a:rPr>
              <a:t>) - Responsabilità, Procedure, Altri adempimenti”		   </a:t>
            </a:r>
          </a:p>
          <a:p>
            <a:pPr algn="just"/>
            <a:r>
              <a:rPr lang="it-IT" sz="1100" smtClean="0">
                <a:solidFill>
                  <a:schemeClr val="tx1"/>
                </a:solidFill>
              </a:rPr>
              <a:t>12.30 </a:t>
            </a:r>
            <a:r>
              <a:rPr lang="it-IT" sz="1100" smtClean="0">
                <a:solidFill>
                  <a:schemeClr val="tx1"/>
                </a:solidFill>
              </a:rPr>
              <a:t>– </a:t>
            </a:r>
            <a:r>
              <a:rPr lang="it-IT" sz="1100" smtClean="0">
                <a:solidFill>
                  <a:schemeClr val="tx1"/>
                </a:solidFill>
              </a:rPr>
              <a:t>13.00    </a:t>
            </a:r>
            <a:r>
              <a:rPr lang="it-IT" sz="1100" dirty="0" smtClean="0">
                <a:solidFill>
                  <a:schemeClr val="tx1"/>
                </a:solidFill>
              </a:rPr>
              <a:t>	  Dr. Pierpaolo Albertario “</a:t>
            </a:r>
            <a:r>
              <a:rPr lang="it-IT" sz="1100" dirty="0" err="1" smtClean="0">
                <a:solidFill>
                  <a:schemeClr val="tx1"/>
                </a:solidFill>
              </a:rPr>
              <a:t>Bref</a:t>
            </a:r>
            <a:r>
              <a:rPr lang="it-IT" sz="1100" dirty="0" smtClean="0">
                <a:solidFill>
                  <a:schemeClr val="tx1"/>
                </a:solidFill>
              </a:rPr>
              <a:t> gas di scarico nell’industria chimica”</a:t>
            </a:r>
          </a:p>
          <a:p>
            <a:pPr algn="ctr"/>
            <a:r>
              <a:rPr lang="it-IT" sz="1100" b="1" dirty="0" smtClean="0">
                <a:solidFill>
                  <a:schemeClr val="tx1"/>
                </a:solidFill>
              </a:rPr>
              <a:t>PAUSA </a:t>
            </a:r>
            <a:r>
              <a:rPr lang="it-IT" sz="1100" b="1" dirty="0" smtClean="0">
                <a:solidFill>
                  <a:schemeClr val="tx1"/>
                </a:solidFill>
              </a:rPr>
              <a:t>MENSA</a:t>
            </a:r>
          </a:p>
          <a:p>
            <a:r>
              <a:rPr lang="it-IT" sz="1100" dirty="0" smtClean="0">
                <a:solidFill>
                  <a:schemeClr val="tx1"/>
                </a:solidFill>
              </a:rPr>
              <a:t>14.00 – 14.30	 Ing. Gaetano Battistella “Brainstorming</a:t>
            </a:r>
            <a:r>
              <a:rPr lang="it-IT" sz="1100" b="1" dirty="0" smtClean="0"/>
              <a:t> </a:t>
            </a:r>
            <a:r>
              <a:rPr lang="it-IT" sz="1100" dirty="0" smtClean="0">
                <a:solidFill>
                  <a:schemeClr val="tx1"/>
                </a:solidFill>
              </a:rPr>
              <a:t>sulle Attività Ispettive”</a:t>
            </a:r>
          </a:p>
          <a:p>
            <a:pPr algn="just"/>
            <a:r>
              <a:rPr lang="it-IT" sz="1100" dirty="0" smtClean="0">
                <a:solidFill>
                  <a:schemeClr val="tx1"/>
                </a:solidFill>
              </a:rPr>
              <a:t>14.30 – 15.00     Ing. Lorenzo </a:t>
            </a:r>
            <a:r>
              <a:rPr lang="it-IT" sz="1100" dirty="0" err="1" smtClean="0">
                <a:solidFill>
                  <a:schemeClr val="tx1"/>
                </a:solidFill>
              </a:rPr>
              <a:t>Maiorino</a:t>
            </a:r>
            <a:r>
              <a:rPr lang="it-IT" sz="1100" dirty="0" smtClean="0">
                <a:solidFill>
                  <a:schemeClr val="tx1"/>
                </a:solidFill>
              </a:rPr>
              <a:t>  - Lisbona, “</a:t>
            </a:r>
            <a:r>
              <a:rPr lang="it-IT" sz="1100" dirty="0" err="1" smtClean="0">
                <a:solidFill>
                  <a:schemeClr val="tx1"/>
                </a:solidFill>
              </a:rPr>
              <a:t>Waste</a:t>
            </a:r>
            <a:r>
              <a:rPr lang="it-IT" sz="1100" dirty="0" smtClean="0">
                <a:solidFill>
                  <a:schemeClr val="tx1"/>
                </a:solidFill>
              </a:rPr>
              <a:t> Crime Training </a:t>
            </a:r>
            <a:r>
              <a:rPr lang="it-IT" sz="1100" dirty="0" err="1" smtClean="0">
                <a:solidFill>
                  <a:schemeClr val="tx1"/>
                </a:solidFill>
              </a:rPr>
              <a:t>Course</a:t>
            </a:r>
            <a:r>
              <a:rPr lang="it-IT" sz="1100" dirty="0" smtClean="0">
                <a:solidFill>
                  <a:schemeClr val="tx1"/>
                </a:solidFill>
              </a:rPr>
              <a:t>”</a:t>
            </a:r>
          </a:p>
          <a:p>
            <a:pPr algn="just"/>
            <a:r>
              <a:rPr lang="it-IT" sz="1100" dirty="0" smtClean="0">
                <a:solidFill>
                  <a:schemeClr val="tx1"/>
                </a:solidFill>
              </a:rPr>
              <a:t>15.00 – 15.30    	 Ing. Roberto Borghesi, Ing. Pierpaolo Albertario, Ing. Carlo Carlucci “Riunione di coordinamento del MATTM con le Autorità 			 Competenti (Regioni, Province ecc.) per l’uniforme applicazione sul territorio nazionale della direttiva IPPC e Industrial </a:t>
            </a:r>
            <a:r>
              <a:rPr lang="it-IT" sz="1100" dirty="0" err="1" smtClean="0">
                <a:solidFill>
                  <a:schemeClr val="tx1"/>
                </a:solidFill>
              </a:rPr>
              <a:t>Emission</a:t>
            </a:r>
            <a:r>
              <a:rPr lang="it-IT" sz="1100" dirty="0" smtClean="0">
                <a:solidFill>
                  <a:schemeClr val="tx1"/>
                </a:solidFill>
              </a:rPr>
              <a:t> 			 </a:t>
            </a:r>
            <a:r>
              <a:rPr lang="it-IT" sz="1100" dirty="0" err="1" smtClean="0">
                <a:solidFill>
                  <a:schemeClr val="tx1"/>
                </a:solidFill>
              </a:rPr>
              <a:t>Directive-IED</a:t>
            </a:r>
            <a:r>
              <a:rPr lang="it-IT" sz="1100" dirty="0" smtClean="0">
                <a:solidFill>
                  <a:schemeClr val="tx1"/>
                </a:solidFill>
              </a:rPr>
              <a:t> ex art. 29 </a:t>
            </a:r>
            <a:r>
              <a:rPr lang="it-IT" sz="1100" dirty="0" err="1" smtClean="0">
                <a:solidFill>
                  <a:schemeClr val="tx1"/>
                </a:solidFill>
              </a:rPr>
              <a:t>quinquies</a:t>
            </a:r>
            <a:r>
              <a:rPr lang="it-IT" sz="1100" dirty="0" smtClean="0">
                <a:solidFill>
                  <a:schemeClr val="tx1"/>
                </a:solidFill>
              </a:rPr>
              <a:t> del </a:t>
            </a:r>
            <a:r>
              <a:rPr lang="it-IT" sz="1100" dirty="0" err="1" smtClean="0">
                <a:solidFill>
                  <a:schemeClr val="tx1"/>
                </a:solidFill>
              </a:rPr>
              <a:t>D.Lgs</a:t>
            </a:r>
            <a:r>
              <a:rPr lang="it-IT" sz="1100" dirty="0" smtClean="0">
                <a:solidFill>
                  <a:schemeClr val="tx1"/>
                </a:solidFill>
              </a:rPr>
              <a:t> 152/2006, come modificato dal </a:t>
            </a:r>
            <a:r>
              <a:rPr lang="it-IT" sz="1100" dirty="0" err="1" smtClean="0">
                <a:solidFill>
                  <a:schemeClr val="tx1"/>
                </a:solidFill>
              </a:rPr>
              <a:t>D.Lgs</a:t>
            </a:r>
            <a:r>
              <a:rPr lang="it-IT" sz="1100" dirty="0" smtClean="0">
                <a:solidFill>
                  <a:schemeClr val="tx1"/>
                </a:solidFill>
              </a:rPr>
              <a:t> 46/2014”</a:t>
            </a:r>
          </a:p>
          <a:p>
            <a:pPr algn="just"/>
            <a:r>
              <a:rPr lang="it-IT" sz="1100" dirty="0" smtClean="0">
                <a:solidFill>
                  <a:schemeClr val="tx1"/>
                </a:solidFill>
              </a:rPr>
              <a:t> 15.30 – 16.00 	 Ing. Giuseppe Marella “Punto sulle Ispezioni e Controlli AIA:  Report, Controlli”</a:t>
            </a:r>
          </a:p>
          <a:p>
            <a:pPr algn="just"/>
            <a:r>
              <a:rPr lang="it-IT" sz="1100" dirty="0" smtClean="0">
                <a:solidFill>
                  <a:schemeClr val="tx1"/>
                </a:solidFill>
              </a:rPr>
              <a:t> 16.00 – 17.00	Dibattito</a:t>
            </a:r>
          </a:p>
          <a:p>
            <a:pPr algn="just"/>
            <a:r>
              <a:rPr lang="it-IT" sz="1200" dirty="0" smtClean="0">
                <a:solidFill>
                  <a:schemeClr val="tx1"/>
                </a:solidFill>
              </a:rPr>
              <a:t> </a:t>
            </a:r>
            <a:endParaRPr lang="it-IT" sz="1300" dirty="0" smtClean="0">
              <a:solidFill>
                <a:schemeClr val="tx1"/>
              </a:solidFill>
            </a:endParaRPr>
          </a:p>
          <a:p>
            <a:endParaRPr lang="it-IT" sz="1300" dirty="0" smtClean="0">
              <a:solidFill>
                <a:schemeClr val="tx1"/>
              </a:solidFill>
            </a:endParaRPr>
          </a:p>
          <a:p>
            <a:endParaRPr lang="it-IT" sz="1300" dirty="0" smtClean="0">
              <a:solidFill>
                <a:schemeClr val="tx1"/>
              </a:solidFill>
            </a:endParaRPr>
          </a:p>
          <a:p>
            <a:r>
              <a:rPr lang="it-IT" sz="1300" dirty="0" smtClean="0">
                <a:solidFill>
                  <a:schemeClr val="tx1"/>
                </a:solidFill>
              </a:rPr>
              <a:t>	</a:t>
            </a:r>
          </a:p>
          <a:p>
            <a:endParaRPr lang="it-IT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it-IT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it-IT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7" name="Immagine 6" descr="logoISPRA_SNP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532" y="158915"/>
            <a:ext cx="1610123" cy="526909"/>
          </a:xfrm>
          <a:prstGeom prst="rect">
            <a:avLst/>
          </a:prstGeom>
        </p:spPr>
      </p:pic>
      <p:cxnSp>
        <p:nvCxnSpPr>
          <p:cNvPr id="9" name="Connettore 1 8"/>
          <p:cNvCxnSpPr/>
          <p:nvPr/>
        </p:nvCxnSpPr>
        <p:spPr>
          <a:xfrm>
            <a:off x="246630" y="766123"/>
            <a:ext cx="8609191" cy="1588"/>
          </a:xfrm>
          <a:prstGeom prst="line">
            <a:avLst/>
          </a:prstGeom>
          <a:ln>
            <a:solidFill>
              <a:srgbClr val="5D192A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1787</TotalTime>
  <Words>9</Words>
  <Application>Microsoft Office PowerPoint</Application>
  <PresentationFormat>Presentazione su schermo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i° seminario di aggiornamento PER  ISPETTORI DI AIA NAZIONALE DI ISPRA  SALA CONFERENZE  piano terra VIA VITALIANO BRANCATI 48 roma,  10 FEBBRAIO 2020</vt:lpstr>
    </vt:vector>
  </TitlesOfParts>
  <Company>ISPRA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Elena Porrazzo</dc:creator>
  <cp:lastModifiedBy>rossella.sinisi</cp:lastModifiedBy>
  <cp:revision>281</cp:revision>
  <dcterms:created xsi:type="dcterms:W3CDTF">2017-09-21T12:40:04Z</dcterms:created>
  <dcterms:modified xsi:type="dcterms:W3CDTF">2020-02-24T09:18:54Z</dcterms:modified>
</cp:coreProperties>
</file>